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302" r:id="rId3"/>
    <p:sldId id="300" r:id="rId4"/>
    <p:sldId id="266" r:id="rId5"/>
    <p:sldId id="304" r:id="rId6"/>
    <p:sldId id="312" r:id="rId7"/>
    <p:sldId id="313" r:id="rId8"/>
    <p:sldId id="28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98" d="100"/>
          <a:sy n="98" d="100"/>
        </p:scale>
        <p:origin x="-82" y="-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4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725297"/>
            <a:ext cx="6897671" cy="1770376"/>
          </a:xfrm>
        </p:spPr>
        <p:txBody>
          <a:bodyPr/>
          <a:lstStyle/>
          <a:p>
            <a:pPr algn="ctr"/>
            <a:r>
              <a:rPr lang="ru-RU" sz="3600" dirty="0" smtClean="0"/>
              <a:t>Апробация специальных подходов к обучению обучающихся с ограниченными возможностями здоровья в условиях ФГОС НОО: подходы к обучению в рамках инклюзивного образования</a:t>
            </a:r>
            <a:br>
              <a:rPr lang="ru-RU" sz="3600" dirty="0" smtClean="0"/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b="1" i="1" dirty="0" smtClean="0">
                <a:solidFill>
                  <a:schemeClr val="accent2">
                    <a:lumMod val="50000"/>
                  </a:schemeClr>
                </a:solidFill>
              </a:rPr>
              <a:t>Кузьмина И.А., учитель начальных классов высшей кв. категории, руководитель ШМО МБОУ «Школа №20»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441134" y="1403220"/>
            <a:ext cx="3177131" cy="4933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753035" y="136611"/>
            <a:ext cx="8659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Муниципальное бюджетное общеобразовательное учреждение «Средняя общеобразовательная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школа 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20» Московского района г. Казани </a:t>
            </a:r>
            <a:br>
              <a:rPr lang="ru-RU" sz="2400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</a:b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09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Инклюзивное</a:t>
            </a:r>
            <a:r>
              <a:rPr lang="ru-RU" dirty="0" smtClean="0"/>
              <a:t> </a:t>
            </a:r>
            <a:r>
              <a:rPr lang="ru-RU" b="1" dirty="0" smtClean="0"/>
              <a:t>образование</a:t>
            </a:r>
            <a:r>
              <a:rPr lang="ru-RU" dirty="0" smtClean="0"/>
              <a:t> 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– термин, используемый для описания процесса обучения детей с особыми потребностями в общеобразовательных (массовых) школах. В основу инклюзивного образования положена идеология, которая исключает любую дискриминацию детей,  обеспечивает равное отношение ко всем людям, но создает особые условия для детей, имеющих особые образовательные потребности. </a:t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Содержимое 3" descr="ravnyiestartovyievozm.pn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193574" y="3007188"/>
            <a:ext cx="4403506" cy="3545582"/>
          </a:xfrm>
        </p:spPr>
      </p:pic>
      <p:pic>
        <p:nvPicPr>
          <p:cNvPr id="5" name="Рисунок 4" descr="ink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805248" y="2965621"/>
            <a:ext cx="3369276" cy="3369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инклюзивного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5" y="1425146"/>
            <a:ext cx="7568741" cy="5432854"/>
          </a:xfrm>
        </p:spPr>
        <p:txBody>
          <a:bodyPr/>
          <a:lstStyle/>
          <a:p>
            <a:r>
              <a:rPr lang="ru-RU" sz="2000" dirty="0" smtClean="0"/>
              <a:t>принимать ученика с ОВЗ как любого другого ребёнка в классе; </a:t>
            </a:r>
          </a:p>
          <a:p>
            <a:r>
              <a:rPr lang="ru-RU" sz="2000" dirty="0" smtClean="0"/>
              <a:t>включать ребёнка с ОВЗ в одинаковые виды деятельности с другими детьми, хотя ставить разные задачи;</a:t>
            </a:r>
          </a:p>
          <a:p>
            <a:r>
              <a:rPr lang="ru-RU" sz="2000" dirty="0" smtClean="0"/>
              <a:t> вовлекать учеников в коллективные формы обучения и групповое решение задач;</a:t>
            </a:r>
          </a:p>
          <a:p>
            <a:r>
              <a:rPr lang="ru-RU" sz="2000" dirty="0" smtClean="0"/>
              <a:t> использовать  другие стратегии коллективного участия - игры, совместные проекты, экскурсии, исследования и т.д.</a:t>
            </a:r>
          </a:p>
          <a:p>
            <a:r>
              <a:rPr lang="ru-RU" sz="2000" dirty="0" smtClean="0"/>
              <a:t> позитивный настрой учителя, обязательно уделять внимание каждому ребёнку и не терять надежды </a:t>
            </a:r>
          </a:p>
          <a:p>
            <a:endParaRPr lang="ru-RU" dirty="0"/>
          </a:p>
        </p:txBody>
      </p:sp>
      <p:pic>
        <p:nvPicPr>
          <p:cNvPr id="1026" name="Picture 2" descr="F:\Фото\cd6b024733efb034eb2039d8f1a29f2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84933" y="1499287"/>
            <a:ext cx="3390386" cy="45205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7387508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Нарушения речи у обучающихся 3Б класса (7 человек)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77335" y="2133600"/>
            <a:ext cx="7395746" cy="4135395"/>
          </a:xfrm>
        </p:spPr>
        <p:txBody>
          <a:bodyPr>
            <a:normAutofit fontScale="92500" lnSpcReduction="10000"/>
          </a:bodyPr>
          <a:lstStyle/>
          <a:p>
            <a:r>
              <a:rPr lang="ru-RU" sz="2700" dirty="0" smtClean="0"/>
              <a:t>Нарушение звукопроизношения— 4 человека;</a:t>
            </a:r>
          </a:p>
          <a:p>
            <a:r>
              <a:rPr lang="ru-RU" sz="2700" dirty="0" err="1" smtClean="0"/>
              <a:t>Логоневроз</a:t>
            </a:r>
            <a:r>
              <a:rPr lang="ru-RU" sz="2700" dirty="0" smtClean="0"/>
              <a:t> (заикание) —  1человек;</a:t>
            </a:r>
          </a:p>
          <a:p>
            <a:r>
              <a:rPr lang="ru-RU" sz="2700" dirty="0" smtClean="0"/>
              <a:t>Имеют затруднения в опознавании букв, слиянии букв в слоги и слова — 2 человека;</a:t>
            </a:r>
          </a:p>
          <a:p>
            <a:r>
              <a:rPr lang="ru-RU" sz="2700" dirty="0" smtClean="0"/>
              <a:t>Нарушение процесса письма — 2 человека;</a:t>
            </a:r>
          </a:p>
          <a:p>
            <a:r>
              <a:rPr lang="ru-RU" sz="2700" dirty="0" smtClean="0"/>
              <a:t>Русский- неродной язык обучения — 2 человека</a:t>
            </a:r>
          </a:p>
          <a:p>
            <a:r>
              <a:rPr lang="ru-RU" sz="2700" dirty="0" smtClean="0"/>
              <a:t>Общее недоразвитие речи 3 уровня — 1 человек</a:t>
            </a:r>
          </a:p>
          <a:p>
            <a:endParaRPr lang="ru-RU" dirty="0"/>
          </a:p>
        </p:txBody>
      </p:sp>
      <p:pic>
        <p:nvPicPr>
          <p:cNvPr id="2050" name="Picture 2" descr="F:\Фото\24757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421130" y="293968"/>
            <a:ext cx="1981856" cy="27869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F:\Фото\12542260192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457001" y="3655540"/>
            <a:ext cx="1930914" cy="27643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0224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80474"/>
            <a:ext cx="10575758" cy="99862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Проблемы освоения смыслового чтения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844" y="1425146"/>
            <a:ext cx="9827740" cy="5115697"/>
          </a:xfrm>
        </p:spPr>
        <p:txBody>
          <a:bodyPr>
            <a:noAutofit/>
          </a:bodyPr>
          <a:lstStyle/>
          <a:p>
            <a:r>
              <a:rPr lang="ru-RU" sz="2400" dirty="0"/>
              <a:t>Нечеткость произношения, низкая скорость чтения, неправильное дыхание , маленькое поле </a:t>
            </a:r>
            <a:r>
              <a:rPr lang="ru-RU" sz="2400" dirty="0" smtClean="0"/>
              <a:t>чтения</a:t>
            </a:r>
          </a:p>
          <a:p>
            <a:r>
              <a:rPr lang="ru-RU" sz="2400" dirty="0"/>
              <a:t>Страх перед чтением длинных незнакомых слов </a:t>
            </a:r>
            <a:endParaRPr lang="ru-RU" sz="2400" dirty="0" smtClean="0"/>
          </a:p>
          <a:p>
            <a:r>
              <a:rPr lang="ru-RU" sz="2400" dirty="0"/>
              <a:t>Маленький объем кратковременной </a:t>
            </a:r>
            <a:r>
              <a:rPr lang="ru-RU" sz="2400" dirty="0" smtClean="0"/>
              <a:t>памяти</a:t>
            </a:r>
          </a:p>
          <a:p>
            <a:r>
              <a:rPr lang="ru-RU" sz="2400" dirty="0"/>
              <a:t>Затруднения в установлении связей между </a:t>
            </a:r>
            <a:r>
              <a:rPr lang="ru-RU" sz="2400" dirty="0" smtClean="0"/>
              <a:t>понятиями</a:t>
            </a:r>
          </a:p>
          <a:p>
            <a:r>
              <a:rPr lang="ru-RU" sz="2400" dirty="0"/>
              <a:t>Затруднения в выделении существенных признаков для сохранения логичности </a:t>
            </a:r>
            <a:r>
              <a:rPr lang="ru-RU" sz="2400" dirty="0" smtClean="0"/>
              <a:t>суждений</a:t>
            </a:r>
          </a:p>
          <a:p>
            <a:r>
              <a:rPr lang="ru-RU" sz="2400" dirty="0"/>
              <a:t>Затруднения в выражении своих мыслей в соответствии с задачами и условиями коммуникации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Бинарное чтение</a:t>
            </a:r>
            <a:endParaRPr lang="ru-RU" dirty="0"/>
          </a:p>
        </p:txBody>
      </p:sp>
      <p:pic>
        <p:nvPicPr>
          <p:cNvPr id="4" name="Содержимое 3" descr="20170124_082857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27353" y="1778000"/>
            <a:ext cx="7828844" cy="44037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957" y="12356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Домашняя работа (прослушивание текстов в исполнении носителей языка)</a:t>
            </a:r>
            <a:endParaRPr lang="ru-RU" dirty="0"/>
          </a:p>
        </p:txBody>
      </p:sp>
      <p:pic>
        <p:nvPicPr>
          <p:cNvPr id="4" name="Содержимое 3" descr="20170124_08301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217365" y="1343994"/>
            <a:ext cx="2935536" cy="5218731"/>
          </a:xfrm>
        </p:spPr>
      </p:pic>
      <p:pic>
        <p:nvPicPr>
          <p:cNvPr id="5" name="Рисунок 4" descr="20170124_08295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08587" y="1381477"/>
            <a:ext cx="2944813" cy="52352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5881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700216"/>
            <a:ext cx="5822319" cy="58422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</a:t>
            </a:r>
            <a:r>
              <a:rPr lang="ru-RU" sz="2800" dirty="0" smtClean="0"/>
              <a:t>Школьная жизнь – это очень долгий путь через победы  и поражения, радость и  слёзы,  спокойствие и тревоги. Такую дорогу  ребёнок в одиночку преодолеть не в силах, и очень важно, чтобы учитель вовремя протянул руку помощи. Дети растут, учатся, взрослеют. Вместе с ними растем и мы - учителя.</a:t>
            </a:r>
          </a:p>
          <a:p>
            <a:endParaRPr lang="ru-RU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 descr="J:\фотки разобрать\проект\20151028_0948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50782" y="3751239"/>
            <a:ext cx="3850169" cy="26020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996951" y="667265"/>
            <a:ext cx="3756455" cy="28173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3219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1672</TotalTime>
  <Words>300</Words>
  <Application>Microsoft Office PowerPoint</Application>
  <PresentationFormat>Произвольный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Грань</vt:lpstr>
      <vt:lpstr>Апробация специальных подходов к обучению обучающихся с ограниченными возможностями здоровья в условиях ФГОС НОО: подходы к обучению в рамках инклюзивного образования  Кузьмина И.А., учитель начальных классов высшей кв. категории, руководитель ШМО МБОУ «Школа №20»  </vt:lpstr>
      <vt:lpstr>Инклюзивное образование – термин, используемый для описания процесса обучения детей с особыми потребностями в общеобразовательных (массовых) школах. В основу инклюзивного образования положена идеология, которая исключает любую дискриминацию детей,  обеспечивает равное отношение ко всем людям, но создает особые условия для детей, имеющих особые образовательные потребности.  </vt:lpstr>
      <vt:lpstr>Принципы инклюзивного образования</vt:lpstr>
      <vt:lpstr>Нарушения речи у обучающихся 3Б класса (7 человек)</vt:lpstr>
      <vt:lpstr>Проблемы освоения смыслового чтения</vt:lpstr>
      <vt:lpstr>Бинарное чтение</vt:lpstr>
      <vt:lpstr>Домашняя работа (прослушивание текстов в исполнении носителей языка)</vt:lpstr>
      <vt:lpstr> </vt:lpstr>
    </vt:vector>
  </TitlesOfParts>
  <Company>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Кузьмина Ирина Анатольевна, классный руководитель 4а класса  МБОУ «СОШ №20»</dc:title>
  <dc:creator>Teacher</dc:creator>
  <cp:lastModifiedBy>User</cp:lastModifiedBy>
  <cp:revision>170</cp:revision>
  <dcterms:created xsi:type="dcterms:W3CDTF">2015-01-27T08:13:30Z</dcterms:created>
  <dcterms:modified xsi:type="dcterms:W3CDTF">2017-01-30T07:39:49Z</dcterms:modified>
</cp:coreProperties>
</file>